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5" r:id="rId4"/>
    <p:sldId id="267" r:id="rId5"/>
    <p:sldId id="268" r:id="rId6"/>
    <p:sldId id="269" r:id="rId7"/>
    <p:sldId id="270" r:id="rId8"/>
    <p:sldId id="271" r:id="rId9"/>
    <p:sldId id="272" r:id="rId10"/>
    <p:sldId id="257" r:id="rId11"/>
    <p:sldId id="258" r:id="rId12"/>
    <p:sldId id="266" r:id="rId13"/>
    <p:sldId id="265" r:id="rId14"/>
    <p:sldId id="262" r:id="rId15"/>
    <p:sldId id="259" r:id="rId16"/>
    <p:sldId id="263" r:id="rId17"/>
    <p:sldId id="260" r:id="rId18"/>
    <p:sldId id="264" r:id="rId19"/>
    <p:sldId id="261" r:id="rId20"/>
    <p:sldId id="274"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79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0" autoAdjust="0"/>
    <p:restoredTop sz="94660"/>
  </p:normalViewPr>
  <p:slideViewPr>
    <p:cSldViewPr snapToGrid="0">
      <p:cViewPr varScale="1">
        <p:scale>
          <a:sx n="86" d="100"/>
          <a:sy n="86" d="100"/>
        </p:scale>
        <p:origin x="7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17FAE2-B2D1-49AE-99E6-CC39164962D1}"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471563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7FAE2-B2D1-49AE-99E6-CC39164962D1}"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136699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7FAE2-B2D1-49AE-99E6-CC39164962D1}"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244347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7FAE2-B2D1-49AE-99E6-CC39164962D1}"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100419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17FAE2-B2D1-49AE-99E6-CC39164962D1}"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174798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17FAE2-B2D1-49AE-99E6-CC39164962D1}"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1071655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17FAE2-B2D1-49AE-99E6-CC39164962D1}" type="datetimeFigureOut">
              <a:rPr lang="en-US" smtClean="0"/>
              <a:t>9/3/2020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61914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17FAE2-B2D1-49AE-99E6-CC39164962D1}" type="datetimeFigureOut">
              <a:rPr lang="en-US" smtClean="0"/>
              <a:t>9/3/2020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335772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7FAE2-B2D1-49AE-99E6-CC39164962D1}"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1128896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7FAE2-B2D1-49AE-99E6-CC39164962D1}"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194986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7FAE2-B2D1-49AE-99E6-CC39164962D1}"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3E7D2-5F71-40CD-8406-EF7B82E72749}" type="slidenum">
              <a:rPr lang="en-US" smtClean="0"/>
              <a:t>‹#›</a:t>
            </a:fld>
            <a:endParaRPr lang="en-US"/>
          </a:p>
        </p:txBody>
      </p:sp>
    </p:spTree>
    <p:extLst>
      <p:ext uri="{BB962C8B-B14F-4D97-AF65-F5344CB8AC3E}">
        <p14:creationId xmlns:p14="http://schemas.microsoft.com/office/powerpoint/2010/main" val="300558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7FAE2-B2D1-49AE-99E6-CC39164962D1}" type="datetimeFigureOut">
              <a:rPr lang="en-US" smtClean="0"/>
              <a:t>9/3/2020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3E7D2-5F71-40CD-8406-EF7B82E72749}" type="slidenum">
              <a:rPr lang="en-US" smtClean="0"/>
              <a:t>‹#›</a:t>
            </a:fld>
            <a:endParaRPr lang="en-US"/>
          </a:p>
        </p:txBody>
      </p:sp>
    </p:spTree>
    <p:extLst>
      <p:ext uri="{BB962C8B-B14F-4D97-AF65-F5344CB8AC3E}">
        <p14:creationId xmlns:p14="http://schemas.microsoft.com/office/powerpoint/2010/main" val="3820050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4p6q-kDrZtc" TargetMode="External"/><Relationship Id="rId2" Type="http://schemas.openxmlformats.org/officeDocument/2006/relationships/slideLayout" Target="../slideLayouts/slideLayout2.xml"/><Relationship Id="rId1" Type="http://schemas.openxmlformats.org/officeDocument/2006/relationships/video" Target="https://www.youtube.com/embed/4p6q-kDrZtc" TargetMode="Externa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LdH1hSWGFGU" TargetMode="External"/><Relationship Id="rId2" Type="http://schemas.openxmlformats.org/officeDocument/2006/relationships/slideLayout" Target="../slideLayouts/slideLayout2.xml"/><Relationship Id="rId1" Type="http://schemas.openxmlformats.org/officeDocument/2006/relationships/video" Target="https://www.youtube.com/embed/LdH1hSWGFGU" TargetMode="Externa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hNH_22HP12s" TargetMode="External"/><Relationship Id="rId2" Type="http://schemas.openxmlformats.org/officeDocument/2006/relationships/slideLayout" Target="../slideLayouts/slideLayout2.xml"/><Relationship Id="rId1" Type="http://schemas.openxmlformats.org/officeDocument/2006/relationships/video" Target="https://www.youtube.com/embed/hNH_22HP12s"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488" y="375232"/>
            <a:ext cx="9144000" cy="1665441"/>
          </a:xfrm>
        </p:spPr>
        <p:txBody>
          <a:bodyPr>
            <a:normAutofit fontScale="90000"/>
          </a:bodyPr>
          <a:lstStyle/>
          <a:p>
            <a:r>
              <a:rPr lang="en-US" dirty="0" smtClean="0">
                <a:latin typeface="Georgia" panose="02040502050405020303" pitchFamily="18" charset="0"/>
              </a:rPr>
              <a:t>Victorian Time Traveler</a:t>
            </a:r>
            <a:br>
              <a:rPr lang="en-US" dirty="0" smtClean="0">
                <a:latin typeface="Georgia" panose="02040502050405020303" pitchFamily="18" charset="0"/>
              </a:rPr>
            </a:br>
            <a:endParaRPr lang="en-US" dirty="0">
              <a:latin typeface="Georgia" panose="02040502050405020303" pitchFamily="18" charset="0"/>
            </a:endParaRPr>
          </a:p>
        </p:txBody>
      </p:sp>
      <p:sp>
        <p:nvSpPr>
          <p:cNvPr id="3" name="Subtitle 2"/>
          <p:cNvSpPr>
            <a:spLocks noGrp="1"/>
          </p:cNvSpPr>
          <p:nvPr>
            <p:ph type="subTitle" idx="1"/>
          </p:nvPr>
        </p:nvSpPr>
        <p:spPr>
          <a:xfrm>
            <a:off x="1412488" y="1494458"/>
            <a:ext cx="9144000" cy="1655762"/>
          </a:xfrm>
        </p:spPr>
        <p:txBody>
          <a:bodyPr>
            <a:normAutofit/>
          </a:bodyPr>
          <a:lstStyle/>
          <a:p>
            <a:r>
              <a:rPr lang="en-US" sz="4000" dirty="0" smtClean="0">
                <a:latin typeface="Georgia" panose="02040502050405020303" pitchFamily="18" charset="0"/>
              </a:rPr>
              <a:t>Technology  -  Listening Activity</a:t>
            </a:r>
            <a:endParaRPr lang="en-US" sz="4000" dirty="0">
              <a:latin typeface="Georgia" panose="0204050205040502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0455" y="2394278"/>
            <a:ext cx="2646325" cy="3750335"/>
          </a:xfrm>
          <a:prstGeom prst="rect">
            <a:avLst/>
          </a:prstGeom>
        </p:spPr>
      </p:pic>
    </p:spTree>
    <p:extLst>
      <p:ext uri="{BB962C8B-B14F-4D97-AF65-F5344CB8AC3E}">
        <p14:creationId xmlns:p14="http://schemas.microsoft.com/office/powerpoint/2010/main" val="601993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2375" y="1089644"/>
            <a:ext cx="3778405" cy="4351338"/>
          </a:xfrm>
        </p:spPr>
        <p:txBody>
          <a:bodyPr>
            <a:normAutofit/>
          </a:bodyPr>
          <a:lstStyle/>
          <a:p>
            <a:pPr marL="0" indent="0" algn="ctr">
              <a:buNone/>
            </a:pPr>
            <a:r>
              <a:rPr lang="en-US" sz="3200" dirty="0" smtClean="0">
                <a:latin typeface="Georgia" panose="02040502050405020303" pitchFamily="18" charset="0"/>
              </a:rPr>
              <a:t>The invention of the phonograph in Victorian era was revolutionary – for the first time, songs could be recorded for listening later. </a:t>
            </a:r>
            <a:endParaRPr lang="en-US" sz="3200" dirty="0">
              <a:latin typeface="Georgia" panose="020405020504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376" y="500992"/>
            <a:ext cx="3920627" cy="4939990"/>
          </a:xfrm>
          <a:prstGeom prst="rect">
            <a:avLst/>
          </a:prstGeom>
        </p:spPr>
      </p:pic>
      <p:sp>
        <p:nvSpPr>
          <p:cNvPr id="5" name="TextBox 4"/>
          <p:cNvSpPr txBox="1"/>
          <p:nvPr/>
        </p:nvSpPr>
        <p:spPr>
          <a:xfrm>
            <a:off x="5876693" y="5542156"/>
            <a:ext cx="4360127" cy="646331"/>
          </a:xfrm>
          <a:prstGeom prst="rect">
            <a:avLst/>
          </a:prstGeom>
          <a:noFill/>
        </p:spPr>
        <p:txBody>
          <a:bodyPr wrap="square" rtlCol="0">
            <a:spAutoFit/>
          </a:bodyPr>
          <a:lstStyle/>
          <a:p>
            <a:pPr algn="ctr"/>
            <a:r>
              <a:rPr lang="en-US" dirty="0" smtClean="0">
                <a:latin typeface="Georgia" panose="02040502050405020303" pitchFamily="18" charset="0"/>
              </a:rPr>
              <a:t>Thomas Edison with the second version of his phonograph</a:t>
            </a:r>
            <a:endParaRPr lang="en-US" dirty="0">
              <a:latin typeface="Georgia" panose="02040502050405020303" pitchFamily="18" charset="0"/>
            </a:endParaRPr>
          </a:p>
        </p:txBody>
      </p:sp>
    </p:spTree>
    <p:extLst>
      <p:ext uri="{BB962C8B-B14F-4D97-AF65-F5344CB8AC3E}">
        <p14:creationId xmlns:p14="http://schemas.microsoft.com/office/powerpoint/2010/main" val="1000630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314" y="256478"/>
            <a:ext cx="7571868" cy="5040351"/>
          </a:xfrm>
          <a:prstGeom prst="rect">
            <a:avLst/>
          </a:prstGeom>
        </p:spPr>
      </p:pic>
      <p:sp>
        <p:nvSpPr>
          <p:cNvPr id="5" name="TextBox 4"/>
          <p:cNvSpPr txBox="1"/>
          <p:nvPr/>
        </p:nvSpPr>
        <p:spPr>
          <a:xfrm>
            <a:off x="959006" y="5551064"/>
            <a:ext cx="10080702" cy="830997"/>
          </a:xfrm>
          <a:prstGeom prst="rect">
            <a:avLst/>
          </a:prstGeom>
          <a:noFill/>
        </p:spPr>
        <p:txBody>
          <a:bodyPr wrap="square" rtlCol="0">
            <a:spAutoFit/>
          </a:bodyPr>
          <a:lstStyle/>
          <a:p>
            <a:pPr algn="ctr"/>
            <a:r>
              <a:rPr lang="en-US" sz="2400" dirty="0" smtClean="0">
                <a:latin typeface="Georgia" panose="02040502050405020303" pitchFamily="18" charset="0"/>
              </a:rPr>
              <a:t>Here in the Reception Room at Körner’s Folly, the family would have entertained their guests with records from the Victrola phonograph.</a:t>
            </a:r>
            <a:endParaRPr lang="en-US" sz="2400" dirty="0">
              <a:latin typeface="Georgia" panose="02040502050405020303" pitchFamily="18" charset="0"/>
            </a:endParaRPr>
          </a:p>
        </p:txBody>
      </p:sp>
    </p:spTree>
    <p:extLst>
      <p:ext uri="{BB962C8B-B14F-4D97-AF65-F5344CB8AC3E}">
        <p14:creationId xmlns:p14="http://schemas.microsoft.com/office/powerpoint/2010/main" val="431978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7122" y="0"/>
            <a:ext cx="5588620" cy="2378076"/>
          </a:xfrm>
        </p:spPr>
        <p:txBody>
          <a:bodyPr>
            <a:normAutofit/>
          </a:bodyPr>
          <a:lstStyle/>
          <a:p>
            <a:r>
              <a:rPr lang="en-US" sz="2400" dirty="0" smtClean="0">
                <a:latin typeface="Georgia" panose="02040502050405020303" pitchFamily="18" charset="0"/>
              </a:rPr>
              <a:t>The original Victrola and record from the Körner’s Folly Collection</a:t>
            </a:r>
            <a:endParaRPr lang="en-US" sz="2400" dirty="0">
              <a:latin typeface="Georgia" panose="02040502050405020303" pitchFamily="18" charset="0"/>
            </a:endParaRPr>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066800" y="581857"/>
            <a:ext cx="3700876" cy="5551314"/>
          </a:xfr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66572" y="2089131"/>
            <a:ext cx="5229720" cy="3486480"/>
          </a:xfrm>
          <a:prstGeom prst="rect">
            <a:avLst/>
          </a:prstGeom>
        </p:spPr>
      </p:pic>
    </p:spTree>
    <p:extLst>
      <p:ext uri="{BB962C8B-B14F-4D97-AF65-F5344CB8AC3E}">
        <p14:creationId xmlns:p14="http://schemas.microsoft.com/office/powerpoint/2010/main" val="1398081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793"/>
        </a:solidFill>
        <a:effectLst/>
      </p:bgPr>
    </p:bg>
    <p:spTree>
      <p:nvGrpSpPr>
        <p:cNvPr id="1" name=""/>
        <p:cNvGrpSpPr/>
        <p:nvPr/>
      </p:nvGrpSpPr>
      <p:grpSpPr>
        <a:xfrm>
          <a:off x="0" y="0"/>
          <a:ext cx="0" cy="0"/>
          <a:chOff x="0" y="0"/>
          <a:chExt cx="0" cy="0"/>
        </a:xfrm>
      </p:grpSpPr>
      <p:sp>
        <p:nvSpPr>
          <p:cNvPr id="2" name="TextBox 1"/>
          <p:cNvSpPr txBox="1"/>
          <p:nvPr/>
        </p:nvSpPr>
        <p:spPr>
          <a:xfrm>
            <a:off x="2364059" y="602168"/>
            <a:ext cx="7393258" cy="1446550"/>
          </a:xfrm>
          <a:prstGeom prst="rect">
            <a:avLst/>
          </a:prstGeom>
          <a:noFill/>
        </p:spPr>
        <p:txBody>
          <a:bodyPr wrap="square" rtlCol="0">
            <a:spAutoFit/>
          </a:bodyPr>
          <a:lstStyle/>
          <a:p>
            <a:r>
              <a:rPr lang="en-US" sz="8800" dirty="0" smtClean="0">
                <a:latin typeface="Coronet" panose="03030502040406070605" pitchFamily="66" charset="0"/>
              </a:rPr>
              <a:t>The Romantic Composers</a:t>
            </a:r>
            <a:endParaRPr lang="en-US" sz="8800" dirty="0">
              <a:latin typeface="Coronet" panose="03030502040406070605" pitchFamily="66" charset="0"/>
            </a:endParaRPr>
          </a:p>
        </p:txBody>
      </p:sp>
      <p:sp>
        <p:nvSpPr>
          <p:cNvPr id="3" name="TextBox 2"/>
          <p:cNvSpPr txBox="1"/>
          <p:nvPr/>
        </p:nvSpPr>
        <p:spPr>
          <a:xfrm>
            <a:off x="903249" y="2141033"/>
            <a:ext cx="10314878" cy="3170099"/>
          </a:xfrm>
          <a:prstGeom prst="rect">
            <a:avLst/>
          </a:prstGeom>
          <a:noFill/>
        </p:spPr>
        <p:txBody>
          <a:bodyPr wrap="square" rtlCol="0">
            <a:spAutoFit/>
          </a:bodyPr>
          <a:lstStyle/>
          <a:p>
            <a:r>
              <a:rPr lang="en-US" dirty="0" smtClean="0">
                <a:latin typeface="Georgia" panose="02040502050405020303" pitchFamily="18" charset="0"/>
              </a:rPr>
              <a:t>From roughly 1800 – 1910, this period was marked by composers who created music that was much more emotional and dramatic than the Classical period that came before it. Reacting to the Classical emphasis on rational explanations of the world, the Romantics embraced mystery, wonder, and enchantment. </a:t>
            </a:r>
          </a:p>
          <a:p>
            <a:endParaRPr lang="en-US" dirty="0">
              <a:latin typeface="Georgia" panose="02040502050405020303" pitchFamily="18" charset="0"/>
            </a:endParaRPr>
          </a:p>
          <a:p>
            <a:r>
              <a:rPr lang="en-US" dirty="0" smtClean="0">
                <a:latin typeface="Georgia" panose="02040502050405020303" pitchFamily="18" charset="0"/>
              </a:rPr>
              <a:t>Romantic composers such as Antonín Dvořák, Franz Liszt, and Adrien-François </a:t>
            </a:r>
            <a:r>
              <a:rPr lang="en-US" dirty="0" err="1" smtClean="0">
                <a:latin typeface="Georgia" panose="02040502050405020303" pitchFamily="18" charset="0"/>
              </a:rPr>
              <a:t>Servais</a:t>
            </a:r>
            <a:r>
              <a:rPr lang="en-US" dirty="0" smtClean="0">
                <a:latin typeface="Georgia" panose="02040502050405020303" pitchFamily="18" charset="0"/>
              </a:rPr>
              <a:t> were very popular with live audiences as well as purchasers of recorded music. The Körner family owned a recording of Fritz </a:t>
            </a:r>
            <a:r>
              <a:rPr lang="en-US" dirty="0" err="1" smtClean="0">
                <a:latin typeface="Georgia" panose="02040502050405020303" pitchFamily="18" charset="0"/>
              </a:rPr>
              <a:t>Keisler’s</a:t>
            </a:r>
            <a:r>
              <a:rPr lang="en-US" dirty="0" smtClean="0">
                <a:latin typeface="Georgia" panose="02040502050405020303" pitchFamily="18" charset="0"/>
              </a:rPr>
              <a:t> performance of </a:t>
            </a:r>
            <a:r>
              <a:rPr lang="en-US" dirty="0" err="1" smtClean="0">
                <a:latin typeface="Georgia" panose="02040502050405020303" pitchFamily="18" charset="0"/>
              </a:rPr>
              <a:t>Dvořák’s</a:t>
            </a:r>
            <a:r>
              <a:rPr lang="en-US" dirty="0" smtClean="0">
                <a:latin typeface="Georgia" panose="02040502050405020303" pitchFamily="18" charset="0"/>
              </a:rPr>
              <a:t> “Humoresque Number 7” that still remains in the organization’s collection today. </a:t>
            </a:r>
          </a:p>
          <a:p>
            <a:endParaRPr lang="en-US" dirty="0">
              <a:latin typeface="Georgia" panose="02040502050405020303" pitchFamily="18" charset="0"/>
            </a:endParaRPr>
          </a:p>
          <a:p>
            <a:r>
              <a:rPr lang="en-US" sz="2000" b="1" dirty="0" smtClean="0">
                <a:latin typeface="Georgia" panose="02040502050405020303" pitchFamily="18" charset="0"/>
              </a:rPr>
              <a:t>Let’s learn about and listen to some of the Körner’s favorite composers!</a:t>
            </a:r>
            <a:endParaRPr lang="en-US" sz="2000" b="1" dirty="0">
              <a:latin typeface="Georgia" panose="02040502050405020303" pitchFamily="18" charset="0"/>
            </a:endParaRPr>
          </a:p>
        </p:txBody>
      </p:sp>
    </p:spTree>
    <p:extLst>
      <p:ext uri="{BB962C8B-B14F-4D97-AF65-F5344CB8AC3E}">
        <p14:creationId xmlns:p14="http://schemas.microsoft.com/office/powerpoint/2010/main" val="2866195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B79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72" y="747132"/>
            <a:ext cx="4172133" cy="5163015"/>
          </a:xfrm>
          <a:prstGeom prst="rect">
            <a:avLst/>
          </a:prstGeom>
        </p:spPr>
      </p:pic>
      <p:sp>
        <p:nvSpPr>
          <p:cNvPr id="4" name="TextBox 3"/>
          <p:cNvSpPr txBox="1"/>
          <p:nvPr/>
        </p:nvSpPr>
        <p:spPr>
          <a:xfrm>
            <a:off x="5609063" y="747132"/>
            <a:ext cx="5352586" cy="3600986"/>
          </a:xfrm>
          <a:prstGeom prst="rect">
            <a:avLst/>
          </a:prstGeom>
          <a:noFill/>
        </p:spPr>
        <p:txBody>
          <a:bodyPr wrap="square" rtlCol="0">
            <a:spAutoFit/>
          </a:bodyPr>
          <a:lstStyle/>
          <a:p>
            <a:r>
              <a:rPr lang="en-US" sz="2400" b="1" dirty="0" smtClean="0">
                <a:latin typeface="Georgia" panose="02040502050405020303" pitchFamily="18" charset="0"/>
              </a:rPr>
              <a:t>Antonin Dvořák </a:t>
            </a:r>
            <a:r>
              <a:rPr lang="en-US" sz="2400" dirty="0" smtClean="0">
                <a:latin typeface="Georgia" panose="02040502050405020303" pitchFamily="18" charset="0"/>
              </a:rPr>
              <a:t>(1841 – 1904)</a:t>
            </a:r>
            <a:br>
              <a:rPr lang="en-US" sz="2400" dirty="0" smtClean="0">
                <a:latin typeface="Georgia" panose="02040502050405020303" pitchFamily="18" charset="0"/>
              </a:rPr>
            </a:br>
            <a:r>
              <a:rPr lang="en-US" i="1" dirty="0" smtClean="0">
                <a:latin typeface="Georgia" panose="02040502050405020303" pitchFamily="18" charset="0"/>
              </a:rPr>
              <a:t>(Pronounced “</a:t>
            </a:r>
            <a:r>
              <a:rPr lang="en-US" i="1" dirty="0" err="1" smtClean="0">
                <a:latin typeface="Georgia" panose="02040502050405020303" pitchFamily="18" charset="0"/>
              </a:rPr>
              <a:t>d’vorjjack</a:t>
            </a:r>
            <a:r>
              <a:rPr lang="en-US" i="1" dirty="0" smtClean="0">
                <a:latin typeface="Georgia" panose="02040502050405020303" pitchFamily="18" charset="0"/>
              </a:rPr>
              <a:t>”)</a:t>
            </a:r>
          </a:p>
          <a:p>
            <a:endParaRPr lang="en-US" dirty="0">
              <a:latin typeface="Georgia" panose="02040502050405020303" pitchFamily="18" charset="0"/>
            </a:endParaRPr>
          </a:p>
          <a:p>
            <a:r>
              <a:rPr lang="en-US" dirty="0" smtClean="0">
                <a:latin typeface="Georgia" panose="02040502050405020303" pitchFamily="18" charset="0"/>
              </a:rPr>
              <a:t>A famous Czech composer, he began playing organ, violin, and piano at age 6. As he grew older, he performed all over Europe and Russia, eventually moving to New York City to serve as the director of the National Conservatory for the Arts. </a:t>
            </a:r>
            <a:endParaRPr lang="en-US" dirty="0">
              <a:latin typeface="Georgia" panose="02040502050405020303" pitchFamily="18" charset="0"/>
            </a:endParaRPr>
          </a:p>
          <a:p>
            <a:endParaRPr lang="en-US" dirty="0" smtClean="0">
              <a:latin typeface="Georgia" panose="02040502050405020303" pitchFamily="18" charset="0"/>
            </a:endParaRPr>
          </a:p>
          <a:p>
            <a:r>
              <a:rPr lang="en-US" dirty="0" smtClean="0">
                <a:latin typeface="Georgia" panose="02040502050405020303" pitchFamily="18" charset="0"/>
              </a:rPr>
              <a:t>He created music based on the folk music of the people of Moravia and Bohemia (then part of the Austrian Empire). </a:t>
            </a:r>
          </a:p>
        </p:txBody>
      </p:sp>
    </p:spTree>
    <p:extLst>
      <p:ext uri="{BB962C8B-B14F-4D97-AF65-F5344CB8AC3E}">
        <p14:creationId xmlns:p14="http://schemas.microsoft.com/office/powerpoint/2010/main" val="1068660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7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Georgia" panose="02040502050405020303" pitchFamily="18" charset="0"/>
                <a:hlinkClick r:id="rId3"/>
              </a:rPr>
              <a:t>Dvořák - Humoresque, Op. 101, No. 7 for Cello and </a:t>
            </a:r>
            <a:r>
              <a:rPr lang="en-US" sz="2800" dirty="0" smtClean="0">
                <a:latin typeface="Georgia" panose="02040502050405020303" pitchFamily="18" charset="0"/>
                <a:hlinkClick r:id="rId3"/>
              </a:rPr>
              <a:t>Piano</a:t>
            </a:r>
            <a:r>
              <a:rPr lang="en-US" sz="2800" dirty="0" smtClean="0">
                <a:latin typeface="Georgia" panose="02040502050405020303" pitchFamily="18" charset="0"/>
              </a:rPr>
              <a:t/>
            </a:r>
            <a:br>
              <a:rPr lang="en-US" sz="2800" dirty="0" smtClean="0">
                <a:latin typeface="Georgia" panose="02040502050405020303" pitchFamily="18" charset="0"/>
              </a:rPr>
            </a:br>
            <a:r>
              <a:rPr lang="en-US" sz="1800" dirty="0" smtClean="0">
                <a:latin typeface="Georgia" panose="02040502050405020303" pitchFamily="18" charset="0"/>
              </a:rPr>
              <a:t>(click link above if embedded video does not auto-play due to browser requirements)</a:t>
            </a:r>
            <a:r>
              <a:rPr lang="en-US" sz="2800" dirty="0">
                <a:latin typeface="Georgia" panose="02040502050405020303" pitchFamily="18" charset="0"/>
              </a:rPr>
              <a:t/>
            </a:r>
            <a:br>
              <a:rPr lang="en-US" sz="2800" dirty="0">
                <a:latin typeface="Georgia" panose="02040502050405020303" pitchFamily="18" charset="0"/>
              </a:rPr>
            </a:br>
            <a:endParaRPr lang="en-US" sz="2800" dirty="0">
              <a:latin typeface="Georgia" panose="02040502050405020303" pitchFamily="18" charset="0"/>
            </a:endParaRPr>
          </a:p>
        </p:txBody>
      </p:sp>
      <p:pic>
        <p:nvPicPr>
          <p:cNvPr id="6" name="4p6q-kDrZtc"/>
          <p:cNvPicPr>
            <a:picLocks noGrp="1" noRot="1" noChangeAspect="1"/>
          </p:cNvPicPr>
          <p:nvPr>
            <p:ph idx="1"/>
            <a:videoFile r:link="rId1"/>
          </p:nvPr>
        </p:nvPicPr>
        <p:blipFill>
          <a:blip r:embed="rId4"/>
          <a:stretch>
            <a:fillRect/>
          </a:stretch>
        </p:blipFill>
        <p:spPr>
          <a:xfrm>
            <a:off x="1613210" y="1354175"/>
            <a:ext cx="8199863" cy="4612423"/>
          </a:xfrm>
          <a:prstGeom prst="rect">
            <a:avLst/>
          </a:prstGeom>
        </p:spPr>
      </p:pic>
    </p:spTree>
    <p:extLst>
      <p:ext uri="{BB962C8B-B14F-4D97-AF65-F5344CB8AC3E}">
        <p14:creationId xmlns:p14="http://schemas.microsoft.com/office/powerpoint/2010/main" val="2630434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79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40" y="735981"/>
            <a:ext cx="5865540" cy="4399155"/>
          </a:xfrm>
          <a:prstGeom prst="rect">
            <a:avLst/>
          </a:prstGeom>
        </p:spPr>
      </p:pic>
      <p:sp>
        <p:nvSpPr>
          <p:cNvPr id="3" name="TextBox 2"/>
          <p:cNvSpPr txBox="1"/>
          <p:nvPr/>
        </p:nvSpPr>
        <p:spPr>
          <a:xfrm>
            <a:off x="6980664" y="735981"/>
            <a:ext cx="4148253" cy="4154984"/>
          </a:xfrm>
          <a:prstGeom prst="rect">
            <a:avLst/>
          </a:prstGeom>
          <a:noFill/>
        </p:spPr>
        <p:txBody>
          <a:bodyPr wrap="square" rtlCol="0">
            <a:spAutoFit/>
          </a:bodyPr>
          <a:lstStyle/>
          <a:p>
            <a:r>
              <a:rPr lang="en-US" sz="2400" b="1" dirty="0" smtClean="0">
                <a:latin typeface="Georgia" panose="02040502050405020303" pitchFamily="18" charset="0"/>
              </a:rPr>
              <a:t>Franz Liszt </a:t>
            </a:r>
            <a:r>
              <a:rPr lang="en-US" sz="2400" dirty="0" smtClean="0">
                <a:latin typeface="Georgia" panose="02040502050405020303" pitchFamily="18" charset="0"/>
              </a:rPr>
              <a:t>(1811 – 1886)</a:t>
            </a:r>
            <a:br>
              <a:rPr lang="en-US" sz="2400" dirty="0" smtClean="0">
                <a:latin typeface="Georgia" panose="02040502050405020303" pitchFamily="18" charset="0"/>
              </a:rPr>
            </a:br>
            <a:r>
              <a:rPr lang="en-US" sz="2000" i="1" dirty="0" smtClean="0">
                <a:latin typeface="Georgia" panose="02040502050405020303" pitchFamily="18" charset="0"/>
              </a:rPr>
              <a:t>(Pronounced “list”) </a:t>
            </a:r>
          </a:p>
          <a:p>
            <a:endParaRPr lang="en-US" dirty="0">
              <a:latin typeface="Georgia" panose="02040502050405020303" pitchFamily="18" charset="0"/>
            </a:endParaRPr>
          </a:p>
          <a:p>
            <a:r>
              <a:rPr lang="en-US" dirty="0" smtClean="0">
                <a:latin typeface="Georgia" panose="02040502050405020303" pitchFamily="18" charset="0"/>
              </a:rPr>
              <a:t>Thought to be one of the greatest piano players of all time, Franz Liszt learned from his father how to play the piano, violin, cello, and guitar. </a:t>
            </a:r>
            <a:endParaRPr lang="en-US" dirty="0">
              <a:latin typeface="Georgia" panose="02040502050405020303" pitchFamily="18" charset="0"/>
            </a:endParaRPr>
          </a:p>
          <a:p>
            <a:endParaRPr lang="en-US" dirty="0" smtClean="0">
              <a:latin typeface="Georgia" panose="02040502050405020303" pitchFamily="18" charset="0"/>
            </a:endParaRPr>
          </a:p>
          <a:p>
            <a:r>
              <a:rPr lang="en-US" dirty="0" smtClean="0">
                <a:latin typeface="Georgia" panose="02040502050405020303" pitchFamily="18" charset="0"/>
              </a:rPr>
              <a:t>As he grew older, he started arranging music for large orchestras, piano duets, and piano trios. A Hungarian, he wrote music that celebrated his country and elevated folk songs and themes.</a:t>
            </a:r>
            <a:endParaRPr lang="en-US" dirty="0">
              <a:latin typeface="Georgia" panose="02040502050405020303" pitchFamily="18" charset="0"/>
            </a:endParaRPr>
          </a:p>
        </p:txBody>
      </p:sp>
    </p:spTree>
    <p:extLst>
      <p:ext uri="{BB962C8B-B14F-4D97-AF65-F5344CB8AC3E}">
        <p14:creationId xmlns:p14="http://schemas.microsoft.com/office/powerpoint/2010/main" val="3670507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7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Georgia" panose="02040502050405020303" pitchFamily="18" charset="0"/>
                <a:hlinkClick r:id="rId3"/>
              </a:rPr>
              <a:t>Valentina </a:t>
            </a:r>
            <a:r>
              <a:rPr lang="en-US" sz="2800" dirty="0" err="1" smtClean="0">
                <a:latin typeface="Georgia" panose="02040502050405020303" pitchFamily="18" charset="0"/>
                <a:hlinkClick r:id="rId3"/>
              </a:rPr>
              <a:t>Lisitsa</a:t>
            </a:r>
            <a:r>
              <a:rPr lang="en-US" sz="2800" dirty="0" smtClean="0">
                <a:latin typeface="Georgia" panose="02040502050405020303" pitchFamily="18" charset="0"/>
                <a:hlinkClick r:id="rId3"/>
              </a:rPr>
              <a:t> plays Liszt's Hungarian Rhapsody No. 2</a:t>
            </a:r>
            <a:r>
              <a:rPr lang="en-US" sz="2800" dirty="0" smtClean="0">
                <a:latin typeface="Georgia" panose="02040502050405020303" pitchFamily="18" charset="0"/>
              </a:rPr>
              <a:t/>
            </a:r>
            <a:br>
              <a:rPr lang="en-US" sz="2800" dirty="0" smtClean="0">
                <a:latin typeface="Georgia" panose="02040502050405020303" pitchFamily="18" charset="0"/>
              </a:rPr>
            </a:br>
            <a:r>
              <a:rPr lang="en-US" sz="1600" dirty="0" smtClean="0">
                <a:latin typeface="Georgia" panose="02040502050405020303" pitchFamily="18" charset="0"/>
              </a:rPr>
              <a:t>(click link above if embedded video does not auto-play due to browser requirements)</a:t>
            </a:r>
            <a:endParaRPr lang="en-US" sz="1600" dirty="0">
              <a:latin typeface="Georgia" panose="02040502050405020303" pitchFamily="18" charset="0"/>
            </a:endParaRPr>
          </a:p>
        </p:txBody>
      </p:sp>
      <p:pic>
        <p:nvPicPr>
          <p:cNvPr id="4" name="LdH1hSWGFGU"/>
          <p:cNvPicPr>
            <a:picLocks noGrp="1" noRot="1" noChangeAspect="1"/>
          </p:cNvPicPr>
          <p:nvPr>
            <p:ph idx="1"/>
            <a:videoFile r:link="rId1"/>
          </p:nvPr>
        </p:nvPicPr>
        <p:blipFill>
          <a:blip r:embed="rId4"/>
          <a:stretch>
            <a:fillRect/>
          </a:stretch>
        </p:blipFill>
        <p:spPr>
          <a:xfrm>
            <a:off x="2471854" y="1690688"/>
            <a:ext cx="6638692" cy="4311340"/>
          </a:xfrm>
          <a:prstGeom prst="rect">
            <a:avLst/>
          </a:prstGeom>
        </p:spPr>
      </p:pic>
    </p:spTree>
    <p:extLst>
      <p:ext uri="{BB962C8B-B14F-4D97-AF65-F5344CB8AC3E}">
        <p14:creationId xmlns:p14="http://schemas.microsoft.com/office/powerpoint/2010/main" val="218852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79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62" y="615770"/>
            <a:ext cx="4048907" cy="5171713"/>
          </a:xfrm>
          <a:prstGeom prst="rect">
            <a:avLst/>
          </a:prstGeom>
        </p:spPr>
      </p:pic>
      <p:sp>
        <p:nvSpPr>
          <p:cNvPr id="3" name="TextBox 2"/>
          <p:cNvSpPr txBox="1"/>
          <p:nvPr/>
        </p:nvSpPr>
        <p:spPr>
          <a:xfrm>
            <a:off x="5653669" y="615770"/>
            <a:ext cx="5319131" cy="3970318"/>
          </a:xfrm>
          <a:prstGeom prst="rect">
            <a:avLst/>
          </a:prstGeom>
          <a:noFill/>
        </p:spPr>
        <p:txBody>
          <a:bodyPr wrap="square" rtlCol="0">
            <a:spAutoFit/>
          </a:bodyPr>
          <a:lstStyle/>
          <a:p>
            <a:r>
              <a:rPr lang="en-US" b="1" dirty="0" smtClean="0">
                <a:latin typeface="Georgia" panose="02040502050405020303" pitchFamily="18" charset="0"/>
              </a:rPr>
              <a:t>Adrien-François </a:t>
            </a:r>
            <a:r>
              <a:rPr lang="en-US" b="1" dirty="0" err="1" smtClean="0">
                <a:latin typeface="Georgia" panose="02040502050405020303" pitchFamily="18" charset="0"/>
              </a:rPr>
              <a:t>Servais</a:t>
            </a:r>
            <a:r>
              <a:rPr lang="en-US" b="1" dirty="0" smtClean="0">
                <a:latin typeface="Georgia" panose="02040502050405020303" pitchFamily="18" charset="0"/>
              </a:rPr>
              <a:t> </a:t>
            </a:r>
            <a:r>
              <a:rPr lang="en-US" dirty="0" smtClean="0">
                <a:latin typeface="Georgia" panose="02040502050405020303" pitchFamily="18" charset="0"/>
              </a:rPr>
              <a:t>(1807 – 1866)</a:t>
            </a:r>
          </a:p>
          <a:p>
            <a:r>
              <a:rPr lang="en-US" i="1" dirty="0" smtClean="0">
                <a:latin typeface="Georgia" panose="02040502050405020303" pitchFamily="18" charset="0"/>
              </a:rPr>
              <a:t>(Pronounced “Sir-vase”)</a:t>
            </a:r>
          </a:p>
          <a:p>
            <a:endParaRPr lang="en-US" dirty="0">
              <a:latin typeface="Georgia" panose="02040502050405020303" pitchFamily="18" charset="0"/>
            </a:endParaRPr>
          </a:p>
          <a:p>
            <a:r>
              <a:rPr lang="en-US" dirty="0" smtClean="0">
                <a:latin typeface="Georgia" panose="02040502050405020303" pitchFamily="18" charset="0"/>
              </a:rPr>
              <a:t>Born in Halle, Belgium, he was originally a violinist before switching to the cello. Known for his virtuosity and vibrato, he was gifted a Stradivarius cello which was so large, he had to use an endpin to help support the instrument’s weight. </a:t>
            </a:r>
          </a:p>
          <a:p>
            <a:endParaRPr lang="en-US" dirty="0">
              <a:latin typeface="Georgia" panose="02040502050405020303" pitchFamily="18" charset="0"/>
            </a:endParaRPr>
          </a:p>
          <a:p>
            <a:r>
              <a:rPr lang="en-US" dirty="0" smtClean="0">
                <a:latin typeface="Georgia" panose="02040502050405020303" pitchFamily="18" charset="0"/>
              </a:rPr>
              <a:t>He was a founder of the Modern </a:t>
            </a:r>
            <a:r>
              <a:rPr lang="en-US" dirty="0" err="1" smtClean="0">
                <a:latin typeface="Georgia" panose="02040502050405020303" pitchFamily="18" charset="0"/>
              </a:rPr>
              <a:t>Cellistic</a:t>
            </a:r>
            <a:r>
              <a:rPr lang="en-US" dirty="0" smtClean="0">
                <a:latin typeface="Georgia" panose="02040502050405020303" pitchFamily="18" charset="0"/>
              </a:rPr>
              <a:t> Schools of Paris and Madrid, and wrote numerous concertos, duets, and orchestral music featuring his favorite instrument. </a:t>
            </a:r>
            <a:endParaRPr lang="en-US" dirty="0">
              <a:latin typeface="Georgia" panose="020405020504050203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575" y="4765111"/>
            <a:ext cx="2626795" cy="1621225"/>
          </a:xfrm>
          <a:prstGeom prst="rect">
            <a:avLst/>
          </a:prstGeom>
        </p:spPr>
      </p:pic>
      <p:sp>
        <p:nvSpPr>
          <p:cNvPr id="5" name="TextBox 4"/>
          <p:cNvSpPr txBox="1"/>
          <p:nvPr/>
        </p:nvSpPr>
        <p:spPr>
          <a:xfrm>
            <a:off x="9333571" y="4861932"/>
            <a:ext cx="1962614" cy="369332"/>
          </a:xfrm>
          <a:prstGeom prst="rect">
            <a:avLst/>
          </a:prstGeom>
          <a:noFill/>
        </p:spPr>
        <p:txBody>
          <a:bodyPr wrap="square" rtlCol="0">
            <a:spAutoFit/>
          </a:bodyPr>
          <a:lstStyle/>
          <a:p>
            <a:r>
              <a:rPr lang="en-US" dirty="0" smtClean="0">
                <a:latin typeface="Georgia" panose="02040502050405020303" pitchFamily="18" charset="0"/>
              </a:rPr>
              <a:t>Cello end pin</a:t>
            </a:r>
            <a:endParaRPr lang="en-US" dirty="0">
              <a:latin typeface="Georgia" panose="02040502050405020303" pitchFamily="18" charset="0"/>
            </a:endParaRPr>
          </a:p>
        </p:txBody>
      </p:sp>
      <p:cxnSp>
        <p:nvCxnSpPr>
          <p:cNvPr id="7" name="Straight Arrow Connector 6"/>
          <p:cNvCxnSpPr/>
          <p:nvPr/>
        </p:nvCxnSpPr>
        <p:spPr>
          <a:xfrm flipH="1">
            <a:off x="8736980" y="5319132"/>
            <a:ext cx="993707" cy="2565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042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7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1585" y="240487"/>
            <a:ext cx="10515600" cy="1325563"/>
          </a:xfrm>
        </p:spPr>
        <p:txBody>
          <a:bodyPr>
            <a:normAutofit/>
          </a:bodyPr>
          <a:lstStyle/>
          <a:p>
            <a:r>
              <a:rPr lang="en-US" sz="2400" dirty="0" smtClean="0">
                <a:latin typeface="Georgia" panose="02040502050405020303" pitchFamily="18" charset="0"/>
                <a:hlinkClick r:id="rId3"/>
              </a:rPr>
              <a:t>A. F. </a:t>
            </a:r>
            <a:r>
              <a:rPr lang="en-US" sz="2400" dirty="0" err="1" smtClean="0">
                <a:latin typeface="Georgia" panose="02040502050405020303" pitchFamily="18" charset="0"/>
                <a:hlinkClick r:id="rId3"/>
              </a:rPr>
              <a:t>Servais</a:t>
            </a:r>
            <a:r>
              <a:rPr lang="en-US" sz="2400" dirty="0" smtClean="0">
                <a:latin typeface="Georgia" panose="02040502050405020303" pitchFamily="18" charset="0"/>
                <a:hlinkClick r:id="rId3"/>
              </a:rPr>
              <a:t>: Cello Concerto in A Minor op. </a:t>
            </a:r>
            <a:r>
              <a:rPr lang="en-US" sz="2400" dirty="0" err="1" smtClean="0">
                <a:latin typeface="Georgia" panose="02040502050405020303" pitchFamily="18" charset="0"/>
                <a:hlinkClick r:id="rId3"/>
              </a:rPr>
              <a:t>posth</a:t>
            </a:r>
            <a:r>
              <a:rPr lang="en-US" sz="2400" dirty="0" smtClean="0">
                <a:latin typeface="Georgia" panose="02040502050405020303" pitchFamily="18" charset="0"/>
                <a:hlinkClick r:id="rId3"/>
              </a:rPr>
              <a:t>., 1st movement</a:t>
            </a:r>
            <a:r>
              <a:rPr lang="en-US" sz="2400" dirty="0" smtClean="0">
                <a:latin typeface="Georgia" panose="02040502050405020303" pitchFamily="18" charset="0"/>
              </a:rPr>
              <a:t/>
            </a:r>
            <a:br>
              <a:rPr lang="en-US" sz="2400" dirty="0" smtClean="0">
                <a:latin typeface="Georgia" panose="02040502050405020303" pitchFamily="18" charset="0"/>
              </a:rPr>
            </a:br>
            <a:r>
              <a:rPr lang="en-US" sz="1800" dirty="0">
                <a:solidFill>
                  <a:prstClr val="black"/>
                </a:solidFill>
                <a:latin typeface="Georgia" panose="02040502050405020303" pitchFamily="18" charset="0"/>
              </a:rPr>
              <a:t>(click link above if embedded video does not auto-play due to browser requirements)</a:t>
            </a:r>
            <a:endParaRPr lang="en-US" sz="2400" dirty="0">
              <a:latin typeface="Georgia" panose="02040502050405020303" pitchFamily="18" charset="0"/>
            </a:endParaRPr>
          </a:p>
        </p:txBody>
      </p:sp>
      <p:pic>
        <p:nvPicPr>
          <p:cNvPr id="8" name="hNH_22HP12s"/>
          <p:cNvPicPr>
            <a:picLocks noGrp="1" noRot="1" noChangeAspect="1"/>
          </p:cNvPicPr>
          <p:nvPr>
            <p:ph idx="1"/>
            <a:videoFile r:link="rId1"/>
          </p:nvPr>
        </p:nvPicPr>
        <p:blipFill>
          <a:blip r:embed="rId4"/>
          <a:stretch>
            <a:fillRect/>
          </a:stretch>
        </p:blipFill>
        <p:spPr>
          <a:xfrm>
            <a:off x="1856678" y="1566050"/>
            <a:ext cx="8478644" cy="4769237"/>
          </a:xfrm>
          <a:prstGeom prst="rect">
            <a:avLst/>
          </a:prstGeom>
        </p:spPr>
      </p:pic>
    </p:spTree>
    <p:extLst>
      <p:ext uri="{BB962C8B-B14F-4D97-AF65-F5344CB8AC3E}">
        <p14:creationId xmlns:p14="http://schemas.microsoft.com/office/powerpoint/2010/main" val="1747609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483" y="283428"/>
            <a:ext cx="10515600" cy="1327008"/>
          </a:xfrm>
        </p:spPr>
        <p:txBody>
          <a:bodyPr>
            <a:normAutofit/>
          </a:bodyPr>
          <a:lstStyle/>
          <a:p>
            <a:pPr marL="0" indent="0" algn="ctr">
              <a:buNone/>
            </a:pPr>
            <a:r>
              <a:rPr lang="en-US" sz="2400" dirty="0" smtClean="0">
                <a:latin typeface="Georgia" panose="02040502050405020303" pitchFamily="18" charset="0"/>
              </a:rPr>
              <a:t>In this activity, we’ll use the latest recording technology (digital files, or .wav), to identify and enjoy popular instruments and music from the Victorian era.</a:t>
            </a:r>
            <a:endParaRPr lang="en-US" sz="2400" dirty="0">
              <a:latin typeface="Georgia" panose="02040502050405020303" pitchFamily="18" charset="0"/>
            </a:endParaRPr>
          </a:p>
        </p:txBody>
      </p:sp>
      <p:pic>
        <p:nvPicPr>
          <p:cNvPr id="4" name="Picture 3"/>
          <p:cNvPicPr>
            <a:picLocks noChangeAspect="1"/>
          </p:cNvPicPr>
          <p:nvPr/>
        </p:nvPicPr>
        <p:blipFill>
          <a:blip r:embed="rId2"/>
          <a:stretch>
            <a:fillRect/>
          </a:stretch>
        </p:blipFill>
        <p:spPr>
          <a:xfrm>
            <a:off x="1099287" y="1508859"/>
            <a:ext cx="5917031" cy="5014772"/>
          </a:xfrm>
          <a:prstGeom prst="rect">
            <a:avLst/>
          </a:prstGeom>
        </p:spPr>
      </p:pic>
      <p:sp>
        <p:nvSpPr>
          <p:cNvPr id="6" name="Rectangle 5"/>
          <p:cNvSpPr/>
          <p:nvPr/>
        </p:nvSpPr>
        <p:spPr>
          <a:xfrm>
            <a:off x="7336833" y="4611258"/>
            <a:ext cx="4741436" cy="923330"/>
          </a:xfrm>
          <a:prstGeom prst="rect">
            <a:avLst/>
          </a:prstGeom>
        </p:spPr>
        <p:txBody>
          <a:bodyPr wrap="square">
            <a:spAutoFit/>
          </a:bodyPr>
          <a:lstStyle/>
          <a:p>
            <a:r>
              <a:rPr lang="en-US" dirty="0" smtClean="0">
                <a:latin typeface="Georgia" panose="02040502050405020303" pitchFamily="18" charset="0"/>
              </a:rPr>
              <a:t>The Körner family in the orchestra pit of Cupid’s Park Theatre on the 3</a:t>
            </a:r>
            <a:r>
              <a:rPr lang="en-US" baseline="30000" dirty="0" smtClean="0">
                <a:latin typeface="Georgia" panose="02040502050405020303" pitchFamily="18" charset="0"/>
              </a:rPr>
              <a:t>rd</a:t>
            </a:r>
            <a:r>
              <a:rPr lang="en-US" dirty="0" smtClean="0">
                <a:latin typeface="Georgia" panose="02040502050405020303" pitchFamily="18" charset="0"/>
              </a:rPr>
              <a:t> floor of Körner’s Folly</a:t>
            </a:r>
            <a:endParaRPr lang="en-US" dirty="0">
              <a:latin typeface="Georgia" panose="02040502050405020303" pitchFamily="18" charset="0"/>
            </a:endParaRPr>
          </a:p>
        </p:txBody>
      </p:sp>
    </p:spTree>
    <p:extLst>
      <p:ext uri="{BB962C8B-B14F-4D97-AF65-F5344CB8AC3E}">
        <p14:creationId xmlns:p14="http://schemas.microsoft.com/office/powerpoint/2010/main" val="772149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anose="02040502050405020303" pitchFamily="18" charset="0"/>
              </a:rPr>
              <a:t>Reflection – Writing or Discussion</a:t>
            </a:r>
            <a:endParaRPr lang="en-US" dirty="0">
              <a:latin typeface="Georgia" panose="02040502050405020303" pitchFamily="18" charset="0"/>
            </a:endParaRPr>
          </a:p>
        </p:txBody>
      </p:sp>
      <p:sp>
        <p:nvSpPr>
          <p:cNvPr id="3" name="Content Placeholder 2"/>
          <p:cNvSpPr>
            <a:spLocks noGrp="1"/>
          </p:cNvSpPr>
          <p:nvPr>
            <p:ph idx="1"/>
          </p:nvPr>
        </p:nvSpPr>
        <p:spPr/>
        <p:txBody>
          <a:bodyPr/>
          <a:lstStyle/>
          <a:p>
            <a:r>
              <a:rPr lang="en-US" dirty="0" smtClean="0"/>
              <a:t>Which one of the instruments would you like to play most?</a:t>
            </a:r>
          </a:p>
          <a:p>
            <a:r>
              <a:rPr lang="en-US" dirty="0" smtClean="0"/>
              <a:t>Which composer did you like the most, and why?</a:t>
            </a:r>
          </a:p>
          <a:p>
            <a:r>
              <a:rPr lang="en-US" dirty="0" smtClean="0"/>
              <a:t>Which composer did you like the least, and why?</a:t>
            </a:r>
          </a:p>
          <a:p>
            <a:r>
              <a:rPr lang="en-US" dirty="0" smtClean="0"/>
              <a:t>Have you ever performed a musical piece? If so, what was it? On which instrument? What was that experience like?</a:t>
            </a:r>
          </a:p>
          <a:p>
            <a:endParaRPr lang="en-US" dirty="0" smtClean="0"/>
          </a:p>
          <a:p>
            <a:endParaRPr lang="en-US" dirty="0"/>
          </a:p>
        </p:txBody>
      </p:sp>
    </p:spTree>
    <p:extLst>
      <p:ext uri="{BB962C8B-B14F-4D97-AF65-F5344CB8AC3E}">
        <p14:creationId xmlns:p14="http://schemas.microsoft.com/office/powerpoint/2010/main" val="3916132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780" y="788562"/>
            <a:ext cx="10515600" cy="4351338"/>
          </a:xfrm>
        </p:spPr>
        <p:txBody>
          <a:bodyPr>
            <a:normAutofit/>
          </a:bodyPr>
          <a:lstStyle/>
          <a:p>
            <a:pPr marL="0" indent="0" algn="ctr">
              <a:buNone/>
            </a:pPr>
            <a:r>
              <a:rPr lang="en-US" sz="4400" dirty="0" smtClean="0">
                <a:latin typeface="Georgia" panose="02040502050405020303" pitchFamily="18" charset="0"/>
              </a:rPr>
              <a:t>The End</a:t>
            </a:r>
            <a:endParaRPr lang="en-US" sz="4400" dirty="0">
              <a:latin typeface="Georgia" panose="0204050205040502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4417" y="1738560"/>
            <a:ext cx="2646325" cy="3750335"/>
          </a:xfrm>
          <a:prstGeom prst="rect">
            <a:avLst/>
          </a:prstGeom>
        </p:spPr>
      </p:pic>
    </p:spTree>
    <p:extLst>
      <p:ext uri="{BB962C8B-B14F-4D97-AF65-F5344CB8AC3E}">
        <p14:creationId xmlns:p14="http://schemas.microsoft.com/office/powerpoint/2010/main" val="997701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anose="02040502050405020303" pitchFamily="18" charset="0"/>
              </a:rPr>
              <a:t>Let’s play a game…</a:t>
            </a:r>
            <a:endParaRPr lang="en-US" dirty="0">
              <a:latin typeface="Georgia" panose="02040502050405020303" pitchFamily="18" charset="0"/>
            </a:endParaRPr>
          </a:p>
        </p:txBody>
      </p:sp>
      <p:sp>
        <p:nvSpPr>
          <p:cNvPr id="3" name="Content Placeholder 2"/>
          <p:cNvSpPr>
            <a:spLocks noGrp="1"/>
          </p:cNvSpPr>
          <p:nvPr>
            <p:ph idx="1"/>
          </p:nvPr>
        </p:nvSpPr>
        <p:spPr/>
        <p:txBody>
          <a:bodyPr/>
          <a:lstStyle/>
          <a:p>
            <a:pPr marL="0" indent="0">
              <a:buNone/>
            </a:pPr>
            <a:r>
              <a:rPr lang="en-US" dirty="0" smtClean="0">
                <a:latin typeface="Georgia" panose="02040502050405020303" pitchFamily="18" charset="0"/>
              </a:rPr>
              <a:t>The Körner children, Gilmer and Doré, were raised to play music. Their mother Polly Alice taught them it was very important to work hard in order to be successful, so she had them practice for two hours every day before breakfast!</a:t>
            </a:r>
          </a:p>
          <a:p>
            <a:pPr marL="0" indent="0">
              <a:buNone/>
            </a:pPr>
            <a:endParaRPr lang="en-US" dirty="0" smtClean="0">
              <a:latin typeface="Georgia" panose="02040502050405020303" pitchFamily="18" charset="0"/>
            </a:endParaRPr>
          </a:p>
          <a:p>
            <a:pPr marL="0" indent="0">
              <a:buNone/>
            </a:pPr>
            <a:r>
              <a:rPr lang="en-US" dirty="0" smtClean="0">
                <a:latin typeface="Georgia" panose="02040502050405020303" pitchFamily="18" charset="0"/>
              </a:rPr>
              <a:t>The family played several instruments, including the piano, the violin, and the cello. Click through to the next slide to see if you can recognize the sound of these instruments…</a:t>
            </a:r>
            <a:endParaRPr lang="en-US" dirty="0">
              <a:latin typeface="Georgia" panose="02040502050405020303" pitchFamily="18" charset="0"/>
            </a:endParaRPr>
          </a:p>
        </p:txBody>
      </p:sp>
    </p:spTree>
    <p:extLst>
      <p:ext uri="{BB962C8B-B14F-4D97-AF65-F5344CB8AC3E}">
        <p14:creationId xmlns:p14="http://schemas.microsoft.com/office/powerpoint/2010/main" val="4204253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186" y="810864"/>
            <a:ext cx="10515600" cy="4351338"/>
          </a:xfrm>
        </p:spPr>
        <p:txBody>
          <a:bodyPr/>
          <a:lstStyle/>
          <a:p>
            <a:pPr marL="0" indent="0">
              <a:buNone/>
            </a:pPr>
            <a:r>
              <a:rPr lang="en-US" dirty="0" smtClean="0">
                <a:latin typeface="Georgia" panose="02040502050405020303" pitchFamily="18" charset="0"/>
              </a:rPr>
              <a:t>Can you name the instrument being played?</a:t>
            </a:r>
            <a:endParaRPr lang="en-US" dirty="0">
              <a:latin typeface="Georgia" panose="02040502050405020303" pitchFamily="18" charset="0"/>
            </a:endParaRPr>
          </a:p>
        </p:txBody>
      </p:sp>
      <p:pic>
        <p:nvPicPr>
          <p:cNvPr id="4" name="Clip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7386" y="2986533"/>
            <a:ext cx="609600" cy="609600"/>
          </a:xfrm>
          <a:prstGeom prst="rect">
            <a:avLst/>
          </a:prstGeom>
        </p:spPr>
      </p:pic>
      <p:sp>
        <p:nvSpPr>
          <p:cNvPr id="5" name="TextBox 4"/>
          <p:cNvSpPr txBox="1"/>
          <p:nvPr/>
        </p:nvSpPr>
        <p:spPr>
          <a:xfrm>
            <a:off x="1009186" y="1471962"/>
            <a:ext cx="6813395" cy="369332"/>
          </a:xfrm>
          <a:prstGeom prst="rect">
            <a:avLst/>
          </a:prstGeom>
          <a:noFill/>
        </p:spPr>
        <p:txBody>
          <a:bodyPr wrap="square" rtlCol="0">
            <a:spAutoFit/>
          </a:bodyPr>
          <a:lstStyle/>
          <a:p>
            <a:r>
              <a:rPr lang="en-US" dirty="0" smtClean="0">
                <a:latin typeface="Georgia" panose="02040502050405020303" pitchFamily="18" charset="0"/>
              </a:rPr>
              <a:t>(Answer on next slide)</a:t>
            </a:r>
            <a:endParaRPr lang="en-US" dirty="0">
              <a:latin typeface="Georgia" panose="02040502050405020303" pitchFamily="18" charset="0"/>
            </a:endParaRPr>
          </a:p>
        </p:txBody>
      </p:sp>
    </p:spTree>
    <p:extLst>
      <p:ext uri="{BB962C8B-B14F-4D97-AF65-F5344CB8AC3E}">
        <p14:creationId xmlns:p14="http://schemas.microsoft.com/office/powerpoint/2010/main" val="2140610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5947" y="371284"/>
            <a:ext cx="7938931" cy="1325563"/>
          </a:xfrm>
        </p:spPr>
        <p:txBody>
          <a:bodyPr>
            <a:normAutofit/>
          </a:bodyPr>
          <a:lstStyle/>
          <a:p>
            <a:r>
              <a:rPr lang="en-US" sz="3600" dirty="0" smtClean="0">
                <a:latin typeface="Georgia" panose="02040502050405020303" pitchFamily="18" charset="0"/>
              </a:rPr>
              <a:t>If you guessed </a:t>
            </a:r>
            <a:r>
              <a:rPr lang="en-US" sz="3600" b="1" dirty="0" smtClean="0">
                <a:latin typeface="Georgia" panose="02040502050405020303" pitchFamily="18" charset="0"/>
              </a:rPr>
              <a:t>violin</a:t>
            </a:r>
            <a:r>
              <a:rPr lang="en-US" sz="3600" dirty="0" smtClean="0">
                <a:latin typeface="Georgia" panose="02040502050405020303" pitchFamily="18" charset="0"/>
              </a:rPr>
              <a:t>, you’re correct!</a:t>
            </a:r>
            <a:endParaRPr lang="en-US" sz="3600" dirty="0">
              <a:latin typeface="Georgia" panose="0204050205040502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6585" y="895778"/>
            <a:ext cx="4492448" cy="7282497"/>
          </a:xfrm>
        </p:spPr>
      </p:pic>
    </p:spTree>
    <p:extLst>
      <p:ext uri="{BB962C8B-B14F-4D97-AF65-F5344CB8AC3E}">
        <p14:creationId xmlns:p14="http://schemas.microsoft.com/office/powerpoint/2010/main" val="1678568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1487" y="777719"/>
            <a:ext cx="10515600" cy="1325563"/>
          </a:xfrm>
        </p:spPr>
        <p:txBody>
          <a:bodyPr>
            <a:normAutofit/>
          </a:bodyPr>
          <a:lstStyle/>
          <a:p>
            <a:r>
              <a:rPr lang="en-US" sz="3600" dirty="0" smtClean="0">
                <a:latin typeface="Georgia" panose="02040502050405020303" pitchFamily="18" charset="0"/>
              </a:rPr>
              <a:t>Let’s play again! How about this instrument?</a:t>
            </a:r>
            <a:endParaRPr lang="en-US" sz="3600" dirty="0">
              <a:latin typeface="Georgia" panose="02040502050405020303" pitchFamily="18" charset="0"/>
            </a:endParaRPr>
          </a:p>
        </p:txBody>
      </p:sp>
      <p:pic>
        <p:nvPicPr>
          <p:cNvPr id="4" name="Clip 2">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57746" y="2870511"/>
            <a:ext cx="609600" cy="609600"/>
          </a:xfrm>
        </p:spPr>
      </p:pic>
    </p:spTree>
    <p:extLst>
      <p:ext uri="{BB962C8B-B14F-4D97-AF65-F5344CB8AC3E}">
        <p14:creationId xmlns:p14="http://schemas.microsoft.com/office/powerpoint/2010/main" val="2841113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4865" y="186705"/>
            <a:ext cx="6811536" cy="1325563"/>
          </a:xfrm>
        </p:spPr>
        <p:txBody>
          <a:bodyPr>
            <a:normAutofit/>
          </a:bodyPr>
          <a:lstStyle/>
          <a:p>
            <a:r>
              <a:rPr lang="en-US" sz="3600" dirty="0" smtClean="0">
                <a:latin typeface="Georgia" panose="02040502050405020303" pitchFamily="18" charset="0"/>
              </a:rPr>
              <a:t>Did you guess </a:t>
            </a:r>
            <a:r>
              <a:rPr lang="en-US" sz="3600" b="1" dirty="0" smtClean="0">
                <a:latin typeface="Georgia" panose="02040502050405020303" pitchFamily="18" charset="0"/>
              </a:rPr>
              <a:t>piano</a:t>
            </a:r>
            <a:r>
              <a:rPr lang="en-US" sz="3600" dirty="0" smtClean="0">
                <a:latin typeface="Georgia" panose="02040502050405020303" pitchFamily="18" charset="0"/>
              </a:rPr>
              <a:t>? Great job!</a:t>
            </a:r>
            <a:endParaRPr lang="en-US" sz="3600" dirty="0">
              <a:latin typeface="Georgia" panose="0204050205040502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0387" y="1853028"/>
            <a:ext cx="5119879" cy="3199925"/>
          </a:xfrm>
        </p:spPr>
      </p:pic>
    </p:spTree>
    <p:extLst>
      <p:ext uri="{BB962C8B-B14F-4D97-AF65-F5344CB8AC3E}">
        <p14:creationId xmlns:p14="http://schemas.microsoft.com/office/powerpoint/2010/main" val="1940700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6010" y="508976"/>
            <a:ext cx="7213259" cy="1325563"/>
          </a:xfrm>
        </p:spPr>
        <p:txBody>
          <a:bodyPr>
            <a:normAutofit/>
          </a:bodyPr>
          <a:lstStyle/>
          <a:p>
            <a:r>
              <a:rPr lang="en-US" sz="3600" dirty="0" smtClean="0">
                <a:latin typeface="Georgia" panose="02040502050405020303" pitchFamily="18" charset="0"/>
              </a:rPr>
              <a:t>OK, let’s play one more time…</a:t>
            </a:r>
            <a:endParaRPr lang="en-US" sz="3600" dirty="0">
              <a:latin typeface="Georgia" panose="02040502050405020303" pitchFamily="18" charset="0"/>
            </a:endParaRPr>
          </a:p>
        </p:txBody>
      </p:sp>
      <p:pic>
        <p:nvPicPr>
          <p:cNvPr id="4" name="Clip 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25490" y="2505029"/>
            <a:ext cx="609600" cy="609600"/>
          </a:xfrm>
        </p:spPr>
      </p:pic>
    </p:spTree>
    <p:extLst>
      <p:ext uri="{BB962C8B-B14F-4D97-AF65-F5344CB8AC3E}">
        <p14:creationId xmlns:p14="http://schemas.microsoft.com/office/powerpoint/2010/main" val="751400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9371" y="457200"/>
            <a:ext cx="7068014" cy="1325563"/>
          </a:xfrm>
        </p:spPr>
        <p:txBody>
          <a:bodyPr>
            <a:normAutofit/>
          </a:bodyPr>
          <a:lstStyle/>
          <a:p>
            <a:r>
              <a:rPr lang="en-US" sz="3600" dirty="0" smtClean="0">
                <a:latin typeface="Georgia" panose="02040502050405020303" pitchFamily="18" charset="0"/>
              </a:rPr>
              <a:t>If you guessed </a:t>
            </a:r>
            <a:r>
              <a:rPr lang="en-US" sz="3600" b="1" dirty="0" smtClean="0">
                <a:latin typeface="Georgia" panose="02040502050405020303" pitchFamily="18" charset="0"/>
              </a:rPr>
              <a:t>cello</a:t>
            </a:r>
            <a:r>
              <a:rPr lang="en-US" sz="3600" dirty="0" smtClean="0">
                <a:latin typeface="Georgia" panose="02040502050405020303" pitchFamily="18" charset="0"/>
              </a:rPr>
              <a:t>, you’re right! </a:t>
            </a:r>
            <a:endParaRPr lang="en-US" sz="3600" dirty="0">
              <a:latin typeface="Georgia" panose="0204050205040502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3758" y="1505771"/>
            <a:ext cx="3538295" cy="5167773"/>
          </a:xfrm>
        </p:spPr>
      </p:pic>
    </p:spTree>
    <p:extLst>
      <p:ext uri="{BB962C8B-B14F-4D97-AF65-F5344CB8AC3E}">
        <p14:creationId xmlns:p14="http://schemas.microsoft.com/office/powerpoint/2010/main" val="3635641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598</Words>
  <Application>Microsoft Office PowerPoint</Application>
  <PresentationFormat>Widescreen</PresentationFormat>
  <Paragraphs>51</Paragraphs>
  <Slides>21</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Coronet</vt:lpstr>
      <vt:lpstr>Georgia</vt:lpstr>
      <vt:lpstr>Office Theme</vt:lpstr>
      <vt:lpstr>Victorian Time Traveler </vt:lpstr>
      <vt:lpstr>PowerPoint Presentation</vt:lpstr>
      <vt:lpstr>Let’s play a game…</vt:lpstr>
      <vt:lpstr>PowerPoint Presentation</vt:lpstr>
      <vt:lpstr>If you guessed violin, you’re correct!</vt:lpstr>
      <vt:lpstr>Let’s play again! How about this instrument?</vt:lpstr>
      <vt:lpstr>Did you guess piano? Great job!</vt:lpstr>
      <vt:lpstr>OK, let’s play one more time…</vt:lpstr>
      <vt:lpstr>If you guessed cello, you’re right! </vt:lpstr>
      <vt:lpstr>PowerPoint Presentation</vt:lpstr>
      <vt:lpstr>PowerPoint Presentation</vt:lpstr>
      <vt:lpstr>The original Victrola and record from the Körner’s Folly Collection</vt:lpstr>
      <vt:lpstr>PowerPoint Presentation</vt:lpstr>
      <vt:lpstr>PowerPoint Presentation</vt:lpstr>
      <vt:lpstr>Dvořák - Humoresque, Op. 101, No. 7 for Cello and Piano (click link above if embedded video does not auto-play due to browser requirements) </vt:lpstr>
      <vt:lpstr>PowerPoint Presentation</vt:lpstr>
      <vt:lpstr>Valentina Lisitsa plays Liszt's Hungarian Rhapsody No. 2 (click link above if embedded video does not auto-play due to browser requirements)</vt:lpstr>
      <vt:lpstr>PowerPoint Presentation</vt:lpstr>
      <vt:lpstr>A. F. Servais: Cello Concerto in A Minor op. posth., 1st movement (click link above if embedded video does not auto-play due to browser requirements)</vt:lpstr>
      <vt:lpstr>Reflection – Writing or Discussion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Victorian Time Traveler</dc:title>
  <dc:creator>Körner's Folly</dc:creator>
  <cp:lastModifiedBy>Körner's Folly</cp:lastModifiedBy>
  <cp:revision>19</cp:revision>
  <dcterms:created xsi:type="dcterms:W3CDTF">2020-08-31T20:15:22Z</dcterms:created>
  <dcterms:modified xsi:type="dcterms:W3CDTF">2020-09-03T20:50:52Z</dcterms:modified>
</cp:coreProperties>
</file>